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5" r:id="rId18"/>
    <p:sldId id="276" r:id="rId19"/>
    <p:sldId id="269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04964053406368"/>
          <c:y val="0.15495440263621699"/>
          <c:w val="0.75635056487504304"/>
          <c:h val="0.628860449076558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</c:v>
                </c:pt>
                <c:pt idx="1">
                  <c:v>ZŠ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</c:v>
                </c:pt>
                <c:pt idx="1">
                  <c:v>ZŠ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</c:v>
                </c:pt>
                <c:pt idx="1">
                  <c:v>ZŠ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</c:v>
                </c:pt>
                <c:pt idx="1">
                  <c:v>ZŠ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8103776"/>
        <c:axId val="358099856"/>
      </c:barChart>
      <c:catAx>
        <c:axId val="358103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099856"/>
        <c:crosses val="autoZero"/>
        <c:auto val="1"/>
        <c:lblAlgn val="ctr"/>
        <c:lblOffset val="100"/>
        <c:noMultiLvlLbl val="0"/>
      </c:catAx>
      <c:valAx>
        <c:axId val="358099856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#,##0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10377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Mateřské školy</a:t>
            </a:r>
          </a:p>
        </c:rich>
      </c:tx>
      <c:layout>
        <c:manualLayout>
          <c:xMode val="edge"/>
          <c:yMode val="edge"/>
          <c:x val="0.35030917807267398"/>
          <c:y val="2.6391991395714399E-2"/>
        </c:manualLayout>
      </c:layout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mateřské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14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1155576"/>
        <c:axId val="361151656"/>
      </c:barChart>
      <c:catAx>
        <c:axId val="361155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1656"/>
        <c:crosses val="autoZero"/>
        <c:auto val="1"/>
        <c:lblAlgn val="ctr"/>
        <c:lblOffset val="100"/>
        <c:noMultiLvlLbl val="0"/>
      </c:catAx>
      <c:valAx>
        <c:axId val="361151656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5576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Mateřské školy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mateřské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13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Základní školy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12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19</c:v>
                </c:pt>
                <c:pt idx="1">
                  <c:v>14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speciální školy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1152048"/>
        <c:axId val="361153224"/>
      </c:barChart>
      <c:catAx>
        <c:axId val="36115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3224"/>
        <c:crosses val="autoZero"/>
        <c:auto val="1"/>
        <c:lblAlgn val="ctr"/>
        <c:lblOffset val="100"/>
        <c:noMultiLvlLbl val="0"/>
      </c:catAx>
      <c:valAx>
        <c:axId val="361153224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2048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 </c:v>
                </c:pt>
                <c:pt idx="1">
                  <c:v>ZŠ 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 </c:v>
                </c:pt>
                <c:pt idx="1">
                  <c:v>ZŠ 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 </c:v>
                </c:pt>
                <c:pt idx="1">
                  <c:v>ZŠ 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MŠ </c:v>
                </c:pt>
                <c:pt idx="1">
                  <c:v>ZŠ </c:v>
                </c:pt>
                <c:pt idx="2">
                  <c:v>školy (jiný zřizovatel)</c:v>
                </c:pt>
                <c:pt idx="3">
                  <c:v>spec. školy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1157928"/>
        <c:axId val="361152440"/>
      </c:barChart>
      <c:catAx>
        <c:axId val="361157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2440"/>
        <c:crosses val="autoZero"/>
        <c:auto val="1"/>
        <c:lblAlgn val="ctr"/>
        <c:lblOffset val="100"/>
        <c:noMultiLvlLbl val="0"/>
      </c:catAx>
      <c:valAx>
        <c:axId val="361152440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7928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mateřské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"/>
                <c:pt idx="0">
                  <c:v>finanční</c:v>
                </c:pt>
                <c:pt idx="1">
                  <c:v>DVPP</c:v>
                </c:pt>
                <c:pt idx="2">
                  <c:v>sdílení</c:v>
                </c:pt>
                <c:pt idx="3">
                  <c:v>nevím</c:v>
                </c:pt>
                <c:pt idx="4">
                  <c:v>žádnou</c:v>
                </c:pt>
                <c:pt idx="5">
                  <c:v>autoři knih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9</c:v>
                </c:pt>
                <c:pt idx="1">
                  <c:v>8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"/>
                <c:pt idx="0">
                  <c:v>finanční</c:v>
                </c:pt>
                <c:pt idx="1">
                  <c:v>DVPP</c:v>
                </c:pt>
                <c:pt idx="2">
                  <c:v>sdílení</c:v>
                </c:pt>
                <c:pt idx="3">
                  <c:v>nevím</c:v>
                </c:pt>
                <c:pt idx="4">
                  <c:v>žádnou</c:v>
                </c:pt>
                <c:pt idx="5">
                  <c:v>autoři knih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8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školy (jiný zřizovatel)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"/>
                <c:pt idx="0">
                  <c:v>finanční</c:v>
                </c:pt>
                <c:pt idx="1">
                  <c:v>DVPP</c:v>
                </c:pt>
                <c:pt idx="2">
                  <c:v>sdílení</c:v>
                </c:pt>
                <c:pt idx="3">
                  <c:v>nevím</c:v>
                </c:pt>
                <c:pt idx="4">
                  <c:v>žádnou</c:v>
                </c:pt>
                <c:pt idx="5">
                  <c:v>autoři knih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1157144"/>
        <c:axId val="361157536"/>
      </c:barChart>
      <c:catAx>
        <c:axId val="361157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7536"/>
        <c:crosses val="autoZero"/>
        <c:auto val="1"/>
        <c:lblAlgn val="ctr"/>
        <c:lblOffset val="100"/>
        <c:noMultiLvlLbl val="0"/>
      </c:catAx>
      <c:valAx>
        <c:axId val="36115753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9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7144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en-US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Základní školy</a:t>
            </a:r>
          </a:p>
        </c:rich>
      </c:tx>
      <c:layout>
        <c:manualLayout>
          <c:xMode val="edge"/>
          <c:yMode val="edge"/>
          <c:x val="0.36392690891405499"/>
          <c:y val="8.2733515347067099E-5"/>
        </c:manualLayout>
      </c:layout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ZŠ (19)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  <c:pt idx="3">
                  <c:v>neřešíme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15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en-US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Mateřské školy</a:t>
            </a:r>
          </a:p>
        </c:rich>
      </c:tx>
      <c:layout>
        <c:manualLayout>
          <c:xMode val="edge"/>
          <c:yMode val="edge"/>
          <c:x val="0.33676092544987102"/>
          <c:y val="2.3413584843219998E-2"/>
        </c:manualLayout>
      </c:layout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MŠ (21)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  <c:pt idx="3">
                  <c:v>neřešíme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15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Základní školy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4472C4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10</c:v>
                </c:pt>
                <c:pt idx="1">
                  <c:v>14</c:v>
                </c:pt>
                <c:pt idx="2">
                  <c:v>11</c:v>
                </c:pt>
                <c:pt idx="3">
                  <c:v>13</c:v>
                </c:pt>
                <c:pt idx="4">
                  <c:v>12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Mateřské školy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mateřské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4472C4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18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11</c:v>
                </c:pt>
                <c:pt idx="1">
                  <c:v>14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>
                <a:noFill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4472C4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strike="noStrike" spc="-1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6"/>
                <c:pt idx="0">
                  <c:v>10</c:v>
                </c:pt>
                <c:pt idx="1">
                  <c:v>14</c:v>
                </c:pt>
                <c:pt idx="2">
                  <c:v>11</c:v>
                </c:pt>
                <c:pt idx="3">
                  <c:v>13</c:v>
                </c:pt>
                <c:pt idx="4">
                  <c:v>12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školy (jiný zřizovatel)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4472C4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strike="noStrike" spc="-1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rgbClr val="4472C4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strike="noStrike" spc="-1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6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speciální školy 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</c:spPr>
          <c:dPt>
            <c:idx val="0"/>
            <c:bubble3D val="0"/>
            <c:spPr>
              <a:solidFill>
                <a:srgbClr val="5B9BD5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4"/>
            <c:bubble3D val="0"/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numFmt formatCode="0%" sourceLinked="0"/>
              <c:spPr/>
              <c:txPr>
                <a:bodyPr/>
                <a:lstStyle/>
                <a:p>
                  <a:pPr>
                    <a:defRPr sz="900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cs-CZ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strike="noStrike" spc="-1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materiál</c:v>
                </c:pt>
                <c:pt idx="1">
                  <c:v>odbornost</c:v>
                </c:pt>
                <c:pt idx="2">
                  <c:v>individ.přístup</c:v>
                </c:pt>
                <c:pt idx="3">
                  <c:v>sdílení</c:v>
                </c:pt>
                <c:pt idx="4">
                  <c:v>knihovny</c:v>
                </c:pt>
                <c:pt idx="5">
                  <c:v>jiné</c:v>
                </c:pt>
              </c:strCache>
            </c:strRef>
          </c:cat>
          <c:val>
            <c:numRef>
              <c:f>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 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19</c:v>
                </c:pt>
                <c:pt idx="1">
                  <c:v>18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 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 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 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8102208"/>
        <c:axId val="358102600"/>
      </c:barChart>
      <c:catAx>
        <c:axId val="35810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102600"/>
        <c:crosses val="autoZero"/>
        <c:auto val="1"/>
        <c:lblAlgn val="ctr"/>
        <c:lblOffset val="100"/>
        <c:noMultiLvlLbl val="0"/>
      </c:catAx>
      <c:valAx>
        <c:axId val="358102600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102208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16</c:v>
                </c:pt>
                <c:pt idx="1">
                  <c:v>14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8103384"/>
        <c:axId val="358105344"/>
      </c:barChart>
      <c:catAx>
        <c:axId val="358103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105344"/>
        <c:crosses val="autoZero"/>
        <c:auto val="1"/>
        <c:lblAlgn val="ctr"/>
        <c:lblOffset val="100"/>
        <c:noMultiLvlLbl val="0"/>
      </c:catAx>
      <c:valAx>
        <c:axId val="358105344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58103384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14</c:v>
                </c:pt>
                <c:pt idx="1">
                  <c:v>9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neřešíme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mateřské školy</c:v>
                </c:pt>
                <c:pt idx="1">
                  <c:v>základní školy</c:v>
                </c:pt>
                <c:pt idx="2">
                  <c:v>školy (jiný zřiz.)</c:v>
                </c:pt>
                <c:pt idx="3">
                  <c:v>spec. školy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1158320"/>
        <c:axId val="361156360"/>
      </c:barChart>
      <c:catAx>
        <c:axId val="361158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20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6360"/>
        <c:crosses val="autoZero"/>
        <c:auto val="1"/>
        <c:lblAlgn val="ctr"/>
        <c:lblOffset val="100"/>
        <c:noMultiLvlLbl val="0"/>
      </c:catAx>
      <c:valAx>
        <c:axId val="361156360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600" b="0" strike="noStrike" spc="-1">
                <a:solidFill>
                  <a:srgbClr val="000000"/>
                </a:solidFill>
                <a:latin typeface="Calibri"/>
              </a:defRPr>
            </a:pPr>
            <a:endParaRPr lang="cs-CZ"/>
          </a:p>
        </c:txPr>
        <c:crossAx val="361158320"/>
        <c:crosses val="autoZero"/>
        <c:crossBetween val="between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roundedCorners val="0"/>
  <c:style val="2"/>
  <c:chart>
    <c:title>
      <c:tx>
        <c:rich>
          <a:bodyPr rot="0"/>
          <a:lstStyle/>
          <a:p>
            <a:pPr>
              <a:defRPr lang="cs-CZ" sz="1800" b="1" strike="noStrike" spc="-1">
                <a:solidFill>
                  <a:srgbClr val="000000"/>
                </a:solidFill>
                <a:latin typeface="Calibri"/>
              </a:defRPr>
            </a:pPr>
            <a:r>
              <a:rPr lang="cs-CZ" sz="1800" b="1" strike="noStrike" spc="-1">
                <a:solidFill>
                  <a:srgbClr val="000000"/>
                </a:solidFill>
                <a:latin typeface="Calibri"/>
              </a:rPr>
              <a:t>Základní školy</a:t>
            </a:r>
          </a:p>
        </c:rich>
      </c:tx>
      <c:layout>
        <c:manualLayout>
          <c:xMode val="edge"/>
          <c:yMode val="edge"/>
          <c:x val="0.36441325644410499"/>
          <c:y val="2.3496318358567098E-2"/>
        </c:manualLayout>
      </c:layout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1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9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b"/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1"/>
  </c:chart>
  <c:spPr>
    <a:pattFill prst="ltDnDiag">
      <a:fgClr>
        <a:srgbClr val="F2F2F2"/>
      </a:fgClr>
      <a:bgClr>
        <a:srgbClr val="FFFFFF"/>
      </a:bgClr>
    </a:pattFill>
    <a:ln w="9360">
      <a:solidFill>
        <a:srgbClr val="D9D9D9"/>
      </a:solidFill>
      <a:round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95E9202-DFC9-4C92-8ABF-C2FB76CD58C9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25.11.2022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B613078-C47D-43A9-BAB2-296EB817AE8C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990CA338-99E5-4763-BFAE-514092767830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25.11.2022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2C2BE39-E41F-45B0-BBAE-C6145284A58A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lang="cs-CZ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D7173A7-1284-4A17-80E6-EF15330D4105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25.11.2022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025AAB2-60E1-49B6-BEDB-3082D85ADB17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abriela.michalicova@praha4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1" strike="noStrike" spc="-1">
                <a:solidFill>
                  <a:srgbClr val="000000"/>
                </a:solidFill>
                <a:latin typeface="Calibri Light"/>
              </a:rPr>
              <a:t>MAP III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600" b="1" u="sng" strike="noStrike" spc="-1" dirty="0">
                <a:solidFill>
                  <a:srgbClr val="000000"/>
                </a:solidFill>
                <a:uFillTx/>
                <a:latin typeface="Calibri"/>
              </a:rPr>
              <a:t>Rozvoj čtenářské gramotnosti a rozvoj potenciálu každého žáka</a:t>
            </a:r>
            <a:endParaRPr lang="cs-CZ" sz="2600" b="0" strike="noStrike" spc="-1" dirty="0">
              <a:latin typeface="Arial"/>
            </a:endParaRPr>
          </a:p>
        </p:txBody>
      </p:sp>
      <p:pic>
        <p:nvPicPr>
          <p:cNvPr id="126" name="Obrázek 3" descr="D:\MAP 3\Základní dokumenty\Logo MAP III\image001.png"/>
          <p:cNvPicPr/>
          <p:nvPr/>
        </p:nvPicPr>
        <p:blipFill>
          <a:blip r:embed="rId2"/>
          <a:stretch/>
        </p:blipFill>
        <p:spPr>
          <a:xfrm>
            <a:off x="5819760" y="1554120"/>
            <a:ext cx="889560" cy="84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Využili jste v rámci dané oblasti možnosti čerpání finančních prostředků z fondů EU?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5" name="Zástupný symbol pro obsah 5_2"/>
          <p:cNvGraphicFramePr/>
          <p:nvPr/>
        </p:nvGraphicFramePr>
        <p:xfrm>
          <a:off x="838080" y="1690560"/>
          <a:ext cx="10515240" cy="448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Využili jste v rámci dané oblasti možnosti čerpání finančních prostředků z fondů EU?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7" name="Zástupný symbol pro obsah 6_1"/>
          <p:cNvGraphicFramePr/>
          <p:nvPr>
            <p:extLst>
              <p:ext uri="{D42A27DB-BD31-4B8C-83A1-F6EECF244321}">
                <p14:modId xmlns:p14="http://schemas.microsoft.com/office/powerpoint/2010/main" val="1875169778"/>
              </p:ext>
            </p:extLst>
          </p:nvPr>
        </p:nvGraphicFramePr>
        <p:xfrm>
          <a:off x="83808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8" name="Zástupný symbol pro obsah 7_1"/>
          <p:cNvGraphicFramePr/>
          <p:nvPr>
            <p:extLst>
              <p:ext uri="{D42A27DB-BD31-4B8C-83A1-F6EECF244321}">
                <p14:modId xmlns:p14="http://schemas.microsoft.com/office/powerpoint/2010/main" val="1213154170"/>
              </p:ext>
            </p:extLst>
          </p:nvPr>
        </p:nvGraphicFramePr>
        <p:xfrm>
          <a:off x="617220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Daří se škole zapojit rodičovskou veřejnost do spolupráce za účelem podpory zájmu o knihy </a:t>
            </a:r>
            <a:r>
              <a:t/>
            </a:r>
            <a:br/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v rodinách?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0" name="Zástupný symbol pro obsah 3_3"/>
          <p:cNvGraphicFramePr/>
          <p:nvPr/>
        </p:nvGraphicFramePr>
        <p:xfrm>
          <a:off x="838080" y="1825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Je v současné době dostatečná nabídka vzdělávacích aktivit v oblasti ČG?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2" name="Zástupný symbol pro obsah 3_4"/>
          <p:cNvGraphicFramePr/>
          <p:nvPr/>
        </p:nvGraphicFramePr>
        <p:xfrm>
          <a:off x="838080" y="1825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O jakou podporu byste v dané oblasti měli nadále zájem?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54" name="Zástupný symbol pro obsah 4"/>
          <p:cNvGraphicFramePr/>
          <p:nvPr/>
        </p:nvGraphicFramePr>
        <p:xfrm>
          <a:off x="838080" y="1825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916457" y="373749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4400" b="0" u="sng" strike="noStrike" spc="-1" dirty="0" smtClean="0">
                <a:solidFill>
                  <a:srgbClr val="000000"/>
                </a:solidFill>
                <a:latin typeface="Calibri"/>
              </a:rPr>
              <a:t>Výstupy z jednání PS</a:t>
            </a:r>
            <a:endParaRPr lang="cs-CZ" sz="4400" b="0" u="sng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457200">
              <a:lnSpc>
                <a:spcPct val="90000"/>
              </a:lnSpc>
              <a:spcBef>
                <a:spcPts val="499"/>
              </a:spcBef>
              <a:tabLst>
                <a:tab pos="0" algn="l"/>
              </a:tabLst>
            </a:pP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15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Zlepšení </a:t>
            </a: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úrovně čtenářské gramotnosti/</a:t>
            </a:r>
            <a:r>
              <a:rPr lang="cs-CZ" sz="2200" b="0" strike="noStrike" spc="-1" dirty="0" err="1">
                <a:solidFill>
                  <a:srgbClr val="000000"/>
                </a:solidFill>
                <a:latin typeface="Calibri"/>
              </a:rPr>
              <a:t>pregramotnosti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15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Dostatečné personální zajištění pro podporu čtenářské gramotnosti/</a:t>
            </a:r>
            <a:r>
              <a:rPr lang="cs-CZ" sz="2200" b="0" strike="noStrike" spc="-1" dirty="0" err="1">
                <a:solidFill>
                  <a:srgbClr val="000000"/>
                </a:solidFill>
                <a:latin typeface="Calibri"/>
              </a:rPr>
              <a:t>pregramotnosti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15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spc="-1" dirty="0" smtClean="0">
                <a:solidFill>
                  <a:srgbClr val="000000"/>
                </a:solidFill>
                <a:latin typeface="Calibri"/>
              </a:rPr>
              <a:t>Většina škol má d</a:t>
            </a: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ostatečné </a:t>
            </a: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materiální zázemí pro podporu čtenářské gramotnosti/</a:t>
            </a:r>
            <a:r>
              <a:rPr lang="cs-CZ" sz="2200" b="0" strike="noStrike" spc="-1" dirty="0" err="1">
                <a:solidFill>
                  <a:srgbClr val="000000"/>
                </a:solidFill>
                <a:latin typeface="Calibri"/>
              </a:rPr>
              <a:t>pregramotnosti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15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Aktivní spolupráce s </a:t>
            </a: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knihovnami, účast v projektech podporujících rozvoj ČG </a:t>
            </a:r>
          </a:p>
          <a:p>
            <a:pPr marL="685800" lvl="1" indent="-228240">
              <a:lnSpc>
                <a:spcPct val="15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spc="-1" dirty="0" smtClean="0">
                <a:solidFill>
                  <a:srgbClr val="000000"/>
                </a:solidFill>
                <a:latin typeface="Calibri"/>
              </a:rPr>
              <a:t>Chybějící finanční prostředky (53 % ZŠ, 33% MŠ)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3689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4400" b="0" u="sng" strike="noStrike" spc="-1" dirty="0" smtClean="0">
                <a:solidFill>
                  <a:srgbClr val="000000"/>
                </a:solidFill>
                <a:latin typeface="Calibri"/>
              </a:rPr>
              <a:t>Výstupy z jednání PS</a:t>
            </a:r>
            <a:endParaRPr lang="cs-CZ" sz="4400" b="0" u="sng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normAutofit fontScale="96500"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Velký </a:t>
            </a: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počet žáků ve třídách – znesnadňuje individuální přístup učitele k dětem a žákům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Slabší podpora žáků mimořádně nadaných se zájmem o literaturu a tvůrčí psaní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Nedostatečné vzdělávání pedagogů „</a:t>
            </a:r>
            <a:r>
              <a:rPr lang="cs-CZ" sz="2200" b="0" strike="noStrike" spc="-1" dirty="0" err="1" smtClean="0">
                <a:solidFill>
                  <a:srgbClr val="000000"/>
                </a:solidFill>
                <a:latin typeface="Calibri"/>
              </a:rPr>
              <a:t>nečeštinářů</a:t>
            </a: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“ v oblasti čtenářských dovedností  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Nízká podpora čtenářských </a:t>
            </a:r>
            <a:r>
              <a:rPr lang="cs-CZ" sz="2200" b="0" strike="noStrike" spc="-1" smtClean="0">
                <a:solidFill>
                  <a:srgbClr val="000000"/>
                </a:solidFill>
                <a:latin typeface="Calibri"/>
              </a:rPr>
              <a:t>aktivit žáků ze </a:t>
            </a: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strany učitelů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Nedostatečná kontinuální podpora dětí/žáků v rozvoji čtenářských dovedností od MŠ až po SŠ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Chybějící </a:t>
            </a:r>
            <a:r>
              <a:rPr lang="cs-CZ" sz="2200" b="0" strike="noStrike" spc="-1" dirty="0">
                <a:solidFill>
                  <a:srgbClr val="000000"/>
                </a:solidFill>
                <a:latin typeface="Calibri"/>
              </a:rPr>
              <a:t>systém „otevřených“ škol nebo </a:t>
            </a:r>
            <a:r>
              <a:rPr lang="cs-CZ" sz="2200" b="0" strike="noStrike" spc="-1" dirty="0" smtClean="0">
                <a:solidFill>
                  <a:srgbClr val="000000"/>
                </a:solidFill>
                <a:latin typeface="Calibri"/>
              </a:rPr>
              <a:t>tříd – sdílení</a:t>
            </a: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cs-CZ" sz="2200" spc="-1" dirty="0" smtClean="0">
                <a:solidFill>
                  <a:srgbClr val="000000"/>
                </a:solidFill>
                <a:latin typeface="Calibri"/>
              </a:rPr>
              <a:t>Nedostatečná podpora žáků v orientaci v on-line prostoru 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5200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591200" y="595440"/>
            <a:ext cx="9143640" cy="18014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cs-CZ" sz="6000" b="1" strike="noStrike" spc="-1">
                <a:solidFill>
                  <a:srgbClr val="000000"/>
                </a:solidFill>
                <a:latin typeface="Calibri Light"/>
              </a:rPr>
              <a:t>MAP III</a:t>
            </a:r>
            <a:endParaRPr lang="cs-CZ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1022040" y="2455200"/>
            <a:ext cx="10313640" cy="3124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1" strike="noStrike" spc="-1" dirty="0" smtClean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 dirty="0" smtClean="0">
                <a:latin typeface="Arial"/>
              </a:rPr>
              <a:t>Děkuji za pozornost.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2400" b="1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1" strike="noStrike" spc="-1" dirty="0">
                <a:solidFill>
                  <a:srgbClr val="000000"/>
                </a:solidFill>
                <a:latin typeface="Calibri"/>
              </a:rPr>
              <a:t>Gabriela Michalicová</a:t>
            </a:r>
            <a:endParaRPr lang="cs-CZ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cs-CZ" sz="2400" b="0" u="sng" strike="noStrike" spc="-1" dirty="0">
                <a:solidFill>
                  <a:srgbClr val="0563C1"/>
                </a:solidFill>
                <a:uFillTx/>
                <a:latin typeface="Calibri"/>
                <a:hlinkClick r:id="rId2"/>
              </a:rPr>
              <a:t>gabriela.michalicova@praha4.cz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2400" b="0" strike="noStrike" spc="-1" dirty="0">
              <a:latin typeface="Arial"/>
            </a:endParaRPr>
          </a:p>
        </p:txBody>
      </p:sp>
      <p:pic>
        <p:nvPicPr>
          <p:cNvPr id="157" name="Obrázek 3" descr="D:\MAP 3\Základní dokumenty\Logo MAP III\image001.png"/>
          <p:cNvPicPr/>
          <p:nvPr/>
        </p:nvPicPr>
        <p:blipFill>
          <a:blip r:embed="rId3"/>
          <a:stretch/>
        </p:blipFill>
        <p:spPr>
          <a:xfrm>
            <a:off x="5734080" y="653400"/>
            <a:ext cx="889560" cy="84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964139"/>
          </a:xfrm>
        </p:spPr>
        <p:txBody>
          <a:bodyPr/>
          <a:lstStyle/>
          <a:p>
            <a:r>
              <a:rPr lang="cs-CZ" sz="2600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Členové PS</a:t>
            </a:r>
            <a:endParaRPr lang="cs-CZ" sz="2600" b="1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sz="2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Gabriela Michalicová</a:t>
            </a:r>
            <a:r>
              <a:rPr lang="cs-CZ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vedoucí pracovní skupiny</a:t>
            </a:r>
          </a:p>
          <a:p>
            <a:pPr>
              <a:lnSpc>
                <a:spcPct val="200000"/>
              </a:lnSpc>
            </a:pPr>
            <a:r>
              <a:rPr lang="cs-CZ" sz="2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Mgr</a:t>
            </a:r>
            <a:r>
              <a:rPr lang="cs-CZ" sz="2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 Eva </a:t>
            </a:r>
            <a:r>
              <a:rPr lang="cs-CZ" sz="2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Smažíková</a:t>
            </a:r>
            <a:r>
              <a:rPr lang="cs-CZ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, ředitelka ZŠ a MŠ Ohradní</a:t>
            </a:r>
          </a:p>
          <a:p>
            <a:pPr>
              <a:lnSpc>
                <a:spcPct val="200000"/>
              </a:lnSpc>
            </a:pPr>
            <a:r>
              <a:rPr lang="cs-CZ" sz="2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Mgr. Daniela </a:t>
            </a:r>
            <a:r>
              <a:rPr lang="cs-CZ" sz="26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Kaudersová</a:t>
            </a:r>
            <a:r>
              <a:rPr lang="cs-CZ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, učitelka </a:t>
            </a:r>
            <a:r>
              <a:rPr lang="cs-CZ" sz="2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Čj</a:t>
            </a:r>
            <a:r>
              <a:rPr lang="cs-CZ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 v ZŠ Jižní</a:t>
            </a:r>
          </a:p>
          <a:p>
            <a:pPr>
              <a:lnSpc>
                <a:spcPct val="200000"/>
              </a:lnSpc>
            </a:pPr>
            <a:r>
              <a:rPr lang="cs-CZ" sz="2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Mgr. Kamila Dvořáková</a:t>
            </a:r>
            <a:r>
              <a:rPr lang="cs-CZ" sz="2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speciální pedagog PPP </a:t>
            </a:r>
          </a:p>
          <a:p>
            <a:pPr>
              <a:lnSpc>
                <a:spcPct val="200000"/>
              </a:lnSpc>
            </a:pPr>
            <a:r>
              <a:rPr lang="cs-CZ" sz="2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Mgr</a:t>
            </a:r>
            <a:r>
              <a:rPr lang="cs-CZ" sz="2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 Petr Hamáček</a:t>
            </a:r>
            <a:r>
              <a:rPr lang="cs-CZ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, ředitel ZŠ Jílovská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227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 dirty="0">
                <a:solidFill>
                  <a:srgbClr val="000000"/>
                </a:solidFill>
                <a:uFillTx/>
                <a:latin typeface="Calibri Light"/>
              </a:rPr>
              <a:t>Zlepšila se u Vás ve škole za poslední roky úroveň čtenářské gramotnosti/</a:t>
            </a:r>
            <a:r>
              <a:rPr lang="cs-CZ" sz="2200" b="1" u="sng" strike="noStrike" spc="-1" dirty="0" err="1">
                <a:solidFill>
                  <a:srgbClr val="000000"/>
                </a:solidFill>
                <a:uFillTx/>
                <a:latin typeface="Calibri Light"/>
              </a:rPr>
              <a:t>pregramotnosti</a:t>
            </a:r>
            <a:r>
              <a:rPr lang="cs-CZ" sz="2200" b="1" u="sng" strike="noStrike" spc="-1" dirty="0">
                <a:solidFill>
                  <a:srgbClr val="000000"/>
                </a:solidFill>
                <a:uFillTx/>
                <a:latin typeface="Calibri Light"/>
              </a:rPr>
              <a:t>?</a:t>
            </a:r>
            <a:endParaRPr lang="cs-CZ" sz="2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28" name="Zástupný symbol pro obsah 9"/>
          <p:cNvGraphicFramePr/>
          <p:nvPr/>
        </p:nvGraphicFramePr>
        <p:xfrm>
          <a:off x="838080" y="1479240"/>
          <a:ext cx="10515240" cy="469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Zlepšila se u Vás ve škole za poslední roky úroveň čtenářské gramotnosti/pregramotnosti?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0" name="Zástupný symbol pro obsah 6"/>
          <p:cNvGraphicFramePr/>
          <p:nvPr/>
        </p:nvGraphicFramePr>
        <p:xfrm>
          <a:off x="83808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1" name="Zástupný symbol pro obsah 7"/>
          <p:cNvGraphicFramePr/>
          <p:nvPr/>
        </p:nvGraphicFramePr>
        <p:xfrm>
          <a:off x="617220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Jaké faktory přispěly ke zlepšení?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3" name="Zástupný symbol pro obsah 17"/>
          <p:cNvGraphicFramePr/>
          <p:nvPr/>
        </p:nvGraphicFramePr>
        <p:xfrm>
          <a:off x="83808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4" name="Zástupný symbol pro obsah 18"/>
          <p:cNvGraphicFramePr/>
          <p:nvPr/>
        </p:nvGraphicFramePr>
        <p:xfrm>
          <a:off x="617220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Má Vaše škola dostatečné personální zajištění (odborníky) pro podporu čtenářské gramotnosti/pregramotnosti?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6" name="Zástupný symbol pro obsah 3_1"/>
          <p:cNvGraphicFramePr/>
          <p:nvPr/>
        </p:nvGraphicFramePr>
        <p:xfrm>
          <a:off x="838080" y="1825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Má Vaše škola dostatečné materiální zázemí pro podporu čtenářské gramotnosti/pregramotnosti?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8" name="Zástupný symbol pro obsah 3_2"/>
          <p:cNvGraphicFramePr/>
          <p:nvPr/>
        </p:nvGraphicFramePr>
        <p:xfrm>
          <a:off x="838080" y="1690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Disponuje Vaše škola dostatečnými finančními prostředky na podporu čtenářské gramotnosti/pregramotnosti (personální i materiální oblast)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0" name="Zástupný symbol pro obsah 4_1"/>
          <p:cNvGraphicFramePr/>
          <p:nvPr/>
        </p:nvGraphicFramePr>
        <p:xfrm>
          <a:off x="838080" y="1690560"/>
          <a:ext cx="10515240" cy="448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200" b="1" u="sng" strike="noStrike" spc="-1">
                <a:solidFill>
                  <a:srgbClr val="000000"/>
                </a:solidFill>
                <a:uFillTx/>
                <a:latin typeface="Calibri Light"/>
              </a:rPr>
              <a:t>Disponuje Vaše škola dostatečnými finančními prostředky na podporu čtenářské gramotnosti/pregramotnosti (personální i materiální oblast)</a:t>
            </a:r>
            <a:endParaRPr lang="cs-CZ" sz="22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42" name="Zástupný symbol pro obsah 4_2"/>
          <p:cNvGraphicFramePr/>
          <p:nvPr>
            <p:extLst>
              <p:ext uri="{D42A27DB-BD31-4B8C-83A1-F6EECF244321}">
                <p14:modId xmlns:p14="http://schemas.microsoft.com/office/powerpoint/2010/main" val="2539838960"/>
              </p:ext>
            </p:extLst>
          </p:nvPr>
        </p:nvGraphicFramePr>
        <p:xfrm>
          <a:off x="83808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3" name="Zástupný symbol pro obsah 5_1"/>
          <p:cNvGraphicFramePr/>
          <p:nvPr>
            <p:extLst>
              <p:ext uri="{D42A27DB-BD31-4B8C-83A1-F6EECF244321}">
                <p14:modId xmlns:p14="http://schemas.microsoft.com/office/powerpoint/2010/main" val="2248332616"/>
              </p:ext>
            </p:extLst>
          </p:nvPr>
        </p:nvGraphicFramePr>
        <p:xfrm>
          <a:off x="6172200" y="1825560"/>
          <a:ext cx="518112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276</Words>
  <Application>Microsoft Office PowerPoint</Application>
  <PresentationFormat>Širokoúhlá obrazovka</PresentationFormat>
  <Paragraphs>49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Prezentace aplikace PowerPoint</vt:lpstr>
      <vt:lpstr>Členové PS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 Praha 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III</dc:title>
  <dc:subject/>
  <dc:creator>Michalicová Gabriela [P4]</dc:creator>
  <dc:description/>
  <cp:lastModifiedBy>Michalicová Gabriela [P4]</cp:lastModifiedBy>
  <cp:revision>49</cp:revision>
  <cp:lastPrinted>2022-11-21T09:02:55Z</cp:lastPrinted>
  <dcterms:created xsi:type="dcterms:W3CDTF">2022-11-15T09:39:26Z</dcterms:created>
  <dcterms:modified xsi:type="dcterms:W3CDTF">2022-11-25T07:08:57Z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MU Praha 4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18</vt:i4>
  </property>
</Properties>
</file>